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roxima Nova"/>
      <p:regular r:id="rId33"/>
      <p:bold r:id="rId34"/>
      <p:italic r:id="rId35"/>
      <p:boldItalic r:id="rId36"/>
    </p:embeddedFont>
    <p:embeddedFont>
      <p:font typeface="Great Vibes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.fntdata"/><Relationship Id="rId15" Type="http://schemas.openxmlformats.org/officeDocument/2006/relationships/slide" Target="slides/slide10.xml"/><Relationship Id="rId37" Type="http://schemas.openxmlformats.org/officeDocument/2006/relationships/font" Target="fonts/GreatVibes-regular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c8dfe7f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c8dfe7f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238303dd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238303dd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fd03730e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fd03730e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c8dfe7f1f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c8dfe7f1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c8dfe7f1f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c8dfe7f1f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c8dfe7f1f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c8dfe7f1f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c8dfe7f1f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c8dfe7f1f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fd03730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fd03730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c8dfe7f1f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c8dfe7f1f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78f8cc0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78f8cc0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c8dfe7f1f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c8dfe7f1f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c8dfe7f1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c8dfe7f1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63d192bbf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63d192bbf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78f8cc0b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78f8cc0b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78f8cc0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78f8cc0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d47fc67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d47fc67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fd03730e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fd03730e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7d7d1af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7d7d1af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d47fc67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d47fc67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78f8cc0b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78f8cc0b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c8dfe7f1f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c8dfe7f1f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c8dfe7f1f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c8dfe7f1f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c8dfe7f1f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c8dfe7f1f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c8dfe7f1f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c8dfe7f1f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b51f4e9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b51f4e9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238303dd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238303dd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10" Type="http://schemas.openxmlformats.org/officeDocument/2006/relationships/image" Target="../media/image7.jpg"/><Relationship Id="rId9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817675" y="574775"/>
            <a:ext cx="538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Tony Guillot 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056200" y="3743400"/>
            <a:ext cx="49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Titre </a:t>
            </a:r>
            <a:r>
              <a:rPr lang="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développeur</a:t>
            </a:r>
            <a:r>
              <a:rPr lang="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web et web mobile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238" y="152400"/>
            <a:ext cx="521672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150675" y="488375"/>
            <a:ext cx="299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Parcours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Utilisateur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457200" lvl="0" marL="2286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500">
                <a:solidFill>
                  <a:schemeClr val="lt1"/>
                </a:solidFill>
              </a:rPr>
              <a:t>Conception Front-end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367850" y="445075"/>
            <a:ext cx="572525" cy="8745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3</a:t>
            </a:r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264950" y="16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Création de la m</a:t>
            </a:r>
            <a:r>
              <a:rPr lang="fr">
                <a:solidFill>
                  <a:schemeClr val="lt1"/>
                </a:solidFill>
              </a:rPr>
              <a:t>aquettes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200" y="788837"/>
            <a:ext cx="7315200" cy="378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00" y="147225"/>
            <a:ext cx="2886826" cy="207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275" y="263000"/>
            <a:ext cx="2960875" cy="212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1340375" y="2308163"/>
            <a:ext cx="269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A</a:t>
            </a:r>
            <a:r>
              <a:rPr lang="fr" sz="1100">
                <a:solidFill>
                  <a:schemeClr val="lt1"/>
                </a:solidFill>
              </a:rPr>
              <a:t>ccueil 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5934925" y="2387100"/>
            <a:ext cx="269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Page Produits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00" y="2746950"/>
            <a:ext cx="2844214" cy="203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1314425" y="4783275"/>
            <a:ext cx="274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P</a:t>
            </a:r>
            <a:r>
              <a:rPr lang="fr" sz="1100">
                <a:solidFill>
                  <a:schemeClr val="lt1"/>
                </a:solidFill>
              </a:rPr>
              <a:t>age panier 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0275" y="2754600"/>
            <a:ext cx="2960871" cy="20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5860125" y="4783275"/>
            <a:ext cx="274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P</a:t>
            </a:r>
            <a:r>
              <a:rPr lang="fr" sz="1100">
                <a:solidFill>
                  <a:schemeClr val="lt1"/>
                </a:solidFill>
              </a:rPr>
              <a:t>age détails produit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2327525" y="19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Responsive design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50" y="1336938"/>
            <a:ext cx="1165425" cy="253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975" y="1342475"/>
            <a:ext cx="1165425" cy="252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950" y="1307967"/>
            <a:ext cx="1165425" cy="252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583" y="1240238"/>
            <a:ext cx="1237228" cy="26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75" y="108200"/>
            <a:ext cx="308517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1350775" y="177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Conception du </a:t>
            </a:r>
            <a:r>
              <a:rPr lang="fr">
                <a:solidFill>
                  <a:schemeClr val="lt1"/>
                </a:solidFill>
              </a:rPr>
              <a:t>back-end</a:t>
            </a:r>
            <a:r>
              <a:rPr lang="f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347276" y="237250"/>
            <a:ext cx="561925" cy="8849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4</a:t>
            </a:r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Base de données  - Méthode Merise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75" y="1152475"/>
            <a:ext cx="6330150" cy="3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b="-26660" l="2530" r="-2530" t="26660"/>
          <a:stretch/>
        </p:blipFill>
        <p:spPr>
          <a:xfrm>
            <a:off x="1542975" y="4056900"/>
            <a:ext cx="1940672" cy="6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6559525" y="485075"/>
            <a:ext cx="209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MCD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/>
        </p:nvSpPr>
        <p:spPr>
          <a:xfrm>
            <a:off x="153375" y="691800"/>
            <a:ext cx="191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lt1"/>
                </a:solidFill>
              </a:rPr>
              <a:t>MLD  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175" y="338750"/>
            <a:ext cx="5293050" cy="44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092775" y="466700"/>
            <a:ext cx="512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lt1"/>
                </a:solidFill>
              </a:rPr>
              <a:t>Sommaire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055650" y="1852075"/>
            <a:ext cx="772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fr">
                <a:solidFill>
                  <a:schemeClr val="lt1"/>
                </a:solidFill>
              </a:rPr>
              <a:t>Présentation de </a:t>
            </a:r>
            <a:r>
              <a:rPr lang="fr">
                <a:solidFill>
                  <a:schemeClr val="lt1"/>
                </a:solidFill>
              </a:rPr>
              <a:t>l'entreprise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fr">
                <a:solidFill>
                  <a:schemeClr val="lt1"/>
                </a:solidFill>
              </a:rPr>
              <a:t>Organisation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fr">
                <a:solidFill>
                  <a:schemeClr val="lt1"/>
                </a:solidFill>
              </a:rPr>
              <a:t>Conception Front-end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fr">
                <a:solidFill>
                  <a:schemeClr val="lt1"/>
                </a:solidFill>
              </a:rPr>
              <a:t>Conception Back-end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fr">
                <a:solidFill>
                  <a:schemeClr val="lt1"/>
                </a:solidFill>
              </a:rPr>
              <a:t>Recherche Anglophone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fr">
                <a:solidFill>
                  <a:schemeClr val="lt1"/>
                </a:solidFill>
              </a:rPr>
              <a:t>Démonstration</a:t>
            </a:r>
            <a:r>
              <a:rPr lang="f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60825"/>
            <a:ext cx="8520600" cy="1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000">
                <a:solidFill>
                  <a:schemeClr val="lt1"/>
                </a:solidFill>
                <a:latin typeface="Manjari"/>
                <a:ea typeface="Manjari"/>
                <a:cs typeface="Manjari"/>
                <a:sym typeface="Manjari"/>
              </a:rPr>
              <a:t>Sécurité mise en place</a:t>
            </a:r>
            <a:endParaRPr b="1" sz="3000">
              <a:solidFill>
                <a:schemeClr val="lt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750" y="1781125"/>
            <a:ext cx="5102475" cy="2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3527550" y="851450"/>
            <a:ext cx="208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Manjari"/>
                <a:ea typeface="Manjari"/>
                <a:cs typeface="Manjari"/>
                <a:sym typeface="Manjari"/>
              </a:rPr>
              <a:t>Faille XSS</a:t>
            </a:r>
            <a:endParaRPr b="1" sz="3000">
              <a:solidFill>
                <a:srgbClr val="FFFFFF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Injection SQL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805200"/>
            <a:ext cx="8948299" cy="10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88300" y="246000"/>
            <a:ext cx="8520600" cy="1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</a:rPr>
              <a:t>Faille upload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850" y="2194075"/>
            <a:ext cx="57150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/>
        </p:nvSpPr>
        <p:spPr>
          <a:xfrm>
            <a:off x="1262500" y="155875"/>
            <a:ext cx="5185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</a:rPr>
              <a:t>Classe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822" y="789597"/>
            <a:ext cx="5694399" cy="33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50" y="650100"/>
            <a:ext cx="7913100" cy="32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623400" y="34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Avis produits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25" y="1451625"/>
            <a:ext cx="8839202" cy="235096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/>
        </p:nvSpPr>
        <p:spPr>
          <a:xfrm>
            <a:off x="576700" y="176650"/>
            <a:ext cx="799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lt1"/>
                </a:solidFill>
              </a:rPr>
              <a:t>Recherche Anglophone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875" y="1708238"/>
            <a:ext cx="5323600" cy="30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397" y="865297"/>
            <a:ext cx="5895101" cy="6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/>
          <p:nvPr/>
        </p:nvSpPr>
        <p:spPr>
          <a:xfrm>
            <a:off x="345348" y="140275"/>
            <a:ext cx="589850" cy="9767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5</a:t>
            </a:r>
          </a:p>
        </p:txBody>
      </p:sp>
      <p:sp>
        <p:nvSpPr>
          <p:cNvPr id="272" name="Google Shape;27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095550" y="2437175"/>
            <a:ext cx="2807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</a:rPr>
              <a:t>Démonstration</a:t>
            </a:r>
            <a:endParaRPr sz="3100">
              <a:solidFill>
                <a:srgbClr val="FFFFFF"/>
              </a:solidFill>
            </a:endParaRPr>
          </a:p>
        </p:txBody>
      </p:sp>
      <p:sp>
        <p:nvSpPr>
          <p:cNvPr id="278" name="Google Shape;278;p39"/>
          <p:cNvSpPr/>
          <p:nvPr/>
        </p:nvSpPr>
        <p:spPr>
          <a:xfrm>
            <a:off x="208500" y="195675"/>
            <a:ext cx="570825" cy="864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6</a:t>
            </a:r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2847600" y="1593150"/>
            <a:ext cx="3448800" cy="9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3C47D"/>
                </a:solidFill>
                <a:latin typeface="Great Vibes"/>
                <a:ea typeface="Great Vibes"/>
                <a:cs typeface="Great Vibes"/>
                <a:sym typeface="Great Vibes"/>
              </a:rPr>
              <a:t>Pasta</a:t>
            </a:r>
            <a:r>
              <a:rPr lang="fr">
                <a:solidFill>
                  <a:srgbClr val="93C47D"/>
                </a:solidFill>
                <a:latin typeface="Great Vibes"/>
                <a:ea typeface="Great Vibes"/>
                <a:cs typeface="Great Vibes"/>
                <a:sym typeface="Great Vibes"/>
              </a:rPr>
              <a:t> di Giovanni</a:t>
            </a:r>
            <a:endParaRPr>
              <a:solidFill>
                <a:srgbClr val="93C47D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377650" y="2648975"/>
            <a:ext cx="2595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</a:rPr>
              <a:t>Présentation de l’entreprise</a:t>
            </a:r>
            <a:r>
              <a:rPr lang="fr" sz="3000">
                <a:solidFill>
                  <a:schemeClr val="lt1"/>
                </a:solidFill>
              </a:rPr>
              <a:t> 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634448" y="645550"/>
            <a:ext cx="308775" cy="8920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1</a:t>
            </a:r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38083" y="4687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1434500" y="280025"/>
            <a:ext cx="65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176201" y="218175"/>
            <a:ext cx="634376" cy="931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2</a:t>
            </a:r>
          </a:p>
        </p:txBody>
      </p:sp>
      <p:sp>
        <p:nvSpPr>
          <p:cNvPr id="78" name="Google Shape;78;p16"/>
          <p:cNvSpPr txBox="1"/>
          <p:nvPr/>
        </p:nvSpPr>
        <p:spPr>
          <a:xfrm>
            <a:off x="2073125" y="427400"/>
            <a:ext cx="56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1650625" y="412650"/>
            <a:ext cx="6415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chemeClr val="lt1"/>
                </a:solidFill>
              </a:rPr>
              <a:t>O</a:t>
            </a:r>
            <a:r>
              <a:rPr b="1" lang="fr" sz="2700">
                <a:solidFill>
                  <a:schemeClr val="lt1"/>
                </a:solidFill>
              </a:rPr>
              <a:t>rganisation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</a:t>
            </a:r>
            <a:r>
              <a:rPr lang="fr">
                <a:solidFill>
                  <a:schemeClr val="lt1"/>
                </a:solidFill>
              </a:rPr>
              <a:t>		Arborescence du site</a:t>
            </a:r>
            <a:r>
              <a:rPr lang="fr"/>
              <a:t> 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25" y="1291075"/>
            <a:ext cx="7045275" cy="25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Architecture du projet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253" y="1017725"/>
            <a:ext cx="2024000" cy="35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Langages &amp; outils utilisés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75" y="1097950"/>
            <a:ext cx="704975" cy="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750" y="1063550"/>
            <a:ext cx="499680" cy="7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181750" y="1901300"/>
            <a:ext cx="15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Structure des pages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1852075" y="1901300"/>
            <a:ext cx="159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Pour le style</a:t>
            </a:r>
            <a:r>
              <a:rPr lang="fr" sz="1100">
                <a:solidFill>
                  <a:schemeClr val="lt1"/>
                </a:solidFill>
              </a:rPr>
              <a:t> des pages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0875" y="1157025"/>
            <a:ext cx="2066884" cy="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3610875" y="1989600"/>
            <a:ext cx="206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Pour le style et le responsives des pages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325" y="1127488"/>
            <a:ext cx="1197851" cy="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6784525" y="2102700"/>
            <a:ext cx="159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Pour la partie back end du projet 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700" y="2704475"/>
            <a:ext cx="704975" cy="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36350" y="3750300"/>
            <a:ext cx="159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Pour le dynamisme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0373" y="2704475"/>
            <a:ext cx="961201" cy="9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179913" y="3800800"/>
            <a:ext cx="159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pour les requêtes et la bdd 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1999" y="2840650"/>
            <a:ext cx="2350342" cy="9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44925" y="2955225"/>
            <a:ext cx="982375" cy="9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5844438" y="4037775"/>
            <a:ext cx="159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</a:rPr>
              <a:t>pour le versionning 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2790600" y="631652"/>
            <a:ext cx="35628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Organisation de groupe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29715"/>
            <a:ext cx="1101225" cy="11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650" y="142075"/>
            <a:ext cx="1646550" cy="8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326051" y="1274250"/>
            <a:ext cx="143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Remote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7279725" y="1274250"/>
            <a:ext cx="95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Local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77175"/>
            <a:ext cx="9143997" cy="326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825" y="683200"/>
            <a:ext cx="28003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